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1" r:id="rId4"/>
    <p:sldId id="263" r:id="rId5"/>
    <p:sldId id="257" r:id="rId6"/>
    <p:sldId id="258" r:id="rId7"/>
    <p:sldId id="259" r:id="rId8"/>
    <p:sldId id="260" r:id="rId9"/>
    <p:sldId id="264" r:id="rId10"/>
    <p:sldId id="280" r:id="rId11"/>
    <p:sldId id="266" r:id="rId12"/>
    <p:sldId id="267" r:id="rId13"/>
    <p:sldId id="272" r:id="rId14"/>
    <p:sldId id="268" r:id="rId15"/>
    <p:sldId id="269" r:id="rId16"/>
    <p:sldId id="270" r:id="rId17"/>
    <p:sldId id="271" r:id="rId18"/>
    <p:sldId id="273" r:id="rId19"/>
    <p:sldId id="275" r:id="rId20"/>
    <p:sldId id="276" r:id="rId21"/>
    <p:sldId id="274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1CBD5C6-1733-414B-9D72-CEE723B823C0}" type="datetimeFigureOut">
              <a:rPr lang="en-US" smtClean="0"/>
              <a:pPr/>
              <a:t>6/27/2012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496359-0B98-405E-9159-03B15230C3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Prep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tennis balls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 Determining Step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slowest step of a mechanism is also known as the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rate determining step (RDS)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Catalysts are known to lower E</a:t>
            </a:r>
            <a:r>
              <a:rPr lang="en-US" baseline="-25000" dirty="0" smtClean="0"/>
              <a:t>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Sometimes the lower E</a:t>
            </a:r>
            <a:r>
              <a:rPr lang="en-US" baseline="-25000" dirty="0" smtClean="0"/>
              <a:t>A</a:t>
            </a:r>
            <a:r>
              <a:rPr lang="en-US" dirty="0" smtClean="0"/>
              <a:t> is also achieved because the catalyst uses a different reaction mechanism from the </a:t>
            </a:r>
            <a:r>
              <a:rPr lang="en-US" dirty="0" err="1" smtClean="0"/>
              <a:t>uncatalyzed</a:t>
            </a:r>
            <a:r>
              <a:rPr lang="en-US" dirty="0" smtClean="0"/>
              <a:t> reaction.</a:t>
            </a:r>
          </a:p>
        </p:txBody>
      </p:sp>
      <p:pic>
        <p:nvPicPr>
          <p:cNvPr id="5" name="Picture 4" descr="lowerEa"/>
          <p:cNvPicPr>
            <a:picLocks noChangeAspect="1" noChangeArrowheads="1"/>
          </p:cNvPicPr>
          <p:nvPr/>
        </p:nvPicPr>
        <p:blipFill>
          <a:blip r:embed="rId2" cstate="print"/>
          <a:srcRect l="16533" t="4691" r="24503" b="23004"/>
          <a:stretch>
            <a:fillRect/>
          </a:stretch>
        </p:blipFill>
        <p:spPr bwMode="auto">
          <a:xfrm>
            <a:off x="5181600" y="1828800"/>
            <a:ext cx="374794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CH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CO</a:t>
            </a:r>
            <a:r>
              <a:rPr lang="en-US" baseline="-25000" dirty="0" smtClean="0">
                <a:sym typeface="Wingdings" pitchFamily="2" charset="2"/>
              </a:rPr>
              <a:t>(g)</a:t>
            </a:r>
            <a:r>
              <a:rPr lang="en-US" dirty="0" smtClean="0">
                <a:sym typeface="Wingdings" pitchFamily="2" charset="2"/>
              </a:rPr>
              <a:t> +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(l)</a:t>
            </a:r>
            <a:endParaRPr lang="en-US" baseline="-25000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42900" y="43053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09800" y="61722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09800" y="54864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0" y="4876800"/>
            <a:ext cx="1143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3327816" y="2418414"/>
            <a:ext cx="3537679" cy="3067986"/>
          </a:xfrm>
          <a:custGeom>
            <a:avLst/>
            <a:gdLst>
              <a:gd name="connsiteX0" fmla="*/ 0 w 3537679"/>
              <a:gd name="connsiteY0" fmla="*/ 3067986 h 3067986"/>
              <a:gd name="connsiteX1" fmla="*/ 1648918 w 3537679"/>
              <a:gd name="connsiteY1" fmla="*/ 99934 h 3067986"/>
              <a:gd name="connsiteX2" fmla="*/ 3537679 w 3537679"/>
              <a:gd name="connsiteY2" fmla="*/ 2468379 h 3067986"/>
              <a:gd name="connsiteX3" fmla="*/ 3537679 w 3537679"/>
              <a:gd name="connsiteY3" fmla="*/ 2468379 h 306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37679" h="3067986">
                <a:moveTo>
                  <a:pt x="0" y="3067986"/>
                </a:moveTo>
                <a:cubicBezTo>
                  <a:pt x="529652" y="1633927"/>
                  <a:pt x="1059305" y="199869"/>
                  <a:pt x="1648918" y="99934"/>
                </a:cubicBezTo>
                <a:cubicBezTo>
                  <a:pt x="2238531" y="0"/>
                  <a:pt x="3537679" y="2468379"/>
                  <a:pt x="3537679" y="2468379"/>
                </a:cubicBezTo>
                <a:lnTo>
                  <a:pt x="3537679" y="2468379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3327816" y="3057993"/>
            <a:ext cx="3522689" cy="2413417"/>
          </a:xfrm>
          <a:custGeom>
            <a:avLst/>
            <a:gdLst>
              <a:gd name="connsiteX0" fmla="*/ 0 w 3522689"/>
              <a:gd name="connsiteY0" fmla="*/ 2413417 h 2413417"/>
              <a:gd name="connsiteX1" fmla="*/ 509666 w 3522689"/>
              <a:gd name="connsiteY1" fmla="*/ 494676 h 2413417"/>
              <a:gd name="connsiteX2" fmla="*/ 1019332 w 3522689"/>
              <a:gd name="connsiteY2" fmla="*/ 1034322 h 2413417"/>
              <a:gd name="connsiteX3" fmla="*/ 1573968 w 3522689"/>
              <a:gd name="connsiteY3" fmla="*/ 59961 h 2413417"/>
              <a:gd name="connsiteX4" fmla="*/ 2278505 w 3522689"/>
              <a:gd name="connsiteY4" fmla="*/ 914400 h 2413417"/>
              <a:gd name="connsiteX5" fmla="*/ 2788171 w 3522689"/>
              <a:gd name="connsiteY5" fmla="*/ 149902 h 2413417"/>
              <a:gd name="connsiteX6" fmla="*/ 3522689 w 3522689"/>
              <a:gd name="connsiteY6" fmla="*/ 1813810 h 2413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22689" h="2413417">
                <a:moveTo>
                  <a:pt x="0" y="2413417"/>
                </a:moveTo>
                <a:cubicBezTo>
                  <a:pt x="169888" y="1568971"/>
                  <a:pt x="339777" y="724525"/>
                  <a:pt x="509666" y="494676"/>
                </a:cubicBezTo>
                <a:cubicBezTo>
                  <a:pt x="679555" y="264827"/>
                  <a:pt x="841948" y="1106774"/>
                  <a:pt x="1019332" y="1034322"/>
                </a:cubicBezTo>
                <a:cubicBezTo>
                  <a:pt x="1196716" y="961870"/>
                  <a:pt x="1364106" y="79948"/>
                  <a:pt x="1573968" y="59961"/>
                </a:cubicBezTo>
                <a:cubicBezTo>
                  <a:pt x="1783830" y="39974"/>
                  <a:pt x="2076138" y="899410"/>
                  <a:pt x="2278505" y="914400"/>
                </a:cubicBezTo>
                <a:cubicBezTo>
                  <a:pt x="2480872" y="929390"/>
                  <a:pt x="2580807" y="0"/>
                  <a:pt x="2788171" y="149902"/>
                </a:cubicBezTo>
                <a:cubicBezTo>
                  <a:pt x="2995535" y="299804"/>
                  <a:pt x="3259112" y="1056807"/>
                  <a:pt x="3522689" y="1813810"/>
                </a:cubicBezTo>
              </a:path>
            </a:pathLst>
          </a:cu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9000" y="2266890"/>
            <a:ext cx="13844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uncatalyzed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419600" y="3886200"/>
            <a:ext cx="1127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catalyzed</a:t>
            </a:r>
            <a:endParaRPr lang="en-US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RATE LAW FOR ELEMENTARY PROCESSES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Rate Laws of Elementary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FOR ELEMENTARY PROCESSES, the exponents of the rate law is the same as the coefficients of the balanced elementary process equation</a:t>
            </a:r>
          </a:p>
          <a:p>
            <a:endParaRPr lang="en-US" dirty="0" smtClean="0"/>
          </a:p>
          <a:p>
            <a:r>
              <a:rPr lang="en-US" dirty="0" smtClean="0"/>
              <a:t>if only given the overall equation, then rate experiments must be conducted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Cl </a:t>
            </a:r>
            <a:r>
              <a:rPr lang="en-US" dirty="0" smtClean="0">
                <a:sym typeface="Wingdings" pitchFamily="2" charset="2"/>
              </a:rPr>
              <a:t> 2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Cl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Cl 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Cl</a:t>
            </a: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Cl 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dirty="0" smtClean="0">
                <a:sym typeface="Wingdings" pitchFamily="2" charset="2"/>
              </a:rPr>
              <a:t> 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Cl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NO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2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NO</a:t>
            </a: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 NO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PREDICTING MECHANISMS</a:t>
            </a:r>
            <a:endParaRPr lang="en-US" cap="non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Mechanisms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acceptable proposed mechanism must match experimental rate data</a:t>
            </a:r>
          </a:p>
          <a:p>
            <a:pPr marL="596646" indent="-514350">
              <a:buFont typeface="+mj-lt"/>
              <a:buAutoNum type="arabicPeriod"/>
            </a:pP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overall reaction rate is determined by the rate determining step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Cl </a:t>
            </a:r>
            <a:r>
              <a:rPr lang="en-US" dirty="0" smtClean="0">
                <a:sym typeface="Wingdings" pitchFamily="2" charset="2"/>
              </a:rPr>
              <a:t> 2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Cl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Cl 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dirty="0" smtClean="0">
                <a:sym typeface="Wingdings" pitchFamily="2" charset="2"/>
              </a:rPr>
              <a:t>		(slow)</a:t>
            </a: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Cl + </a:t>
            </a:r>
            <a:r>
              <a:rPr lang="en-US" dirty="0" err="1" smtClean="0">
                <a:sym typeface="Wingdings" pitchFamily="2" charset="2"/>
              </a:rPr>
              <a:t>Cl</a:t>
            </a:r>
            <a:r>
              <a:rPr lang="en-US" dirty="0" smtClean="0">
                <a:sym typeface="Wingdings" pitchFamily="2" charset="2"/>
              </a:rPr>
              <a:t> 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+ Cl</a:t>
            </a:r>
            <a:r>
              <a:rPr lang="en-US" baseline="-25000" dirty="0" smtClean="0">
                <a:sym typeface="Wingdings" pitchFamily="2" charset="2"/>
              </a:rPr>
              <a:t>2	</a:t>
            </a:r>
            <a:r>
              <a:rPr lang="en-US" dirty="0" smtClean="0">
                <a:sym typeface="Wingdings" pitchFamily="2" charset="2"/>
              </a:rPr>
              <a:t>(fast)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Define “mechanism”.</a:t>
            </a:r>
          </a:p>
          <a:p>
            <a:endParaRPr lang="en-US" dirty="0" smtClean="0"/>
          </a:p>
          <a:p>
            <a:r>
              <a:rPr lang="en-US" dirty="0" smtClean="0"/>
              <a:t>How would this word relate to chemistry?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2 NO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NO + O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2 NO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+ NO		(slow)</a:t>
            </a: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NO</a:t>
            </a:r>
            <a:r>
              <a:rPr lang="en-US" baseline="-25000" dirty="0" smtClean="0">
                <a:sym typeface="Wingdings" pitchFamily="2" charset="2"/>
              </a:rPr>
              <a:t>3</a:t>
            </a:r>
            <a:r>
              <a:rPr lang="en-US" dirty="0" smtClean="0">
                <a:sym typeface="Wingdings" pitchFamily="2" charset="2"/>
              </a:rPr>
              <a:t>  NO + O</a:t>
            </a:r>
            <a:r>
              <a:rPr lang="en-US" baseline="-25000" dirty="0" smtClean="0">
                <a:sym typeface="Wingdings" pitchFamily="2" charset="2"/>
              </a:rPr>
              <a:t>2			</a:t>
            </a:r>
            <a:r>
              <a:rPr lang="en-US" dirty="0" smtClean="0">
                <a:sym typeface="Wingdings" pitchFamily="2" charset="2"/>
              </a:rPr>
              <a:t>(fast)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mechanisms that match experimental rate laws DO NOT PROVE the mechanism is correct</a:t>
            </a:r>
          </a:p>
          <a:p>
            <a:pPr lvl="1"/>
            <a:r>
              <a:rPr lang="en-US" dirty="0" smtClean="0"/>
              <a:t>additional experimentation is required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proposals may need to be examined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reaction of ozone, O</a:t>
            </a:r>
            <a:r>
              <a:rPr lang="en-US" baseline="-25000" dirty="0" smtClean="0"/>
              <a:t>3</a:t>
            </a:r>
            <a:r>
              <a:rPr lang="en-US" dirty="0" smtClean="0"/>
              <a:t>, with nitric oxide, NO, forms nitrogen dioxide and oxygen gas.  It is believed to be a one step mechanism to produce smog.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Determine the rate law.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2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5(g)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4(g)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2(g)</a:t>
            </a:r>
          </a:p>
          <a:p>
            <a:pPr algn="ctr">
              <a:buNone/>
            </a:pPr>
            <a:endParaRPr lang="en-US" dirty="0" smtClean="0">
              <a:sym typeface="Wingdings" pitchFamily="2" charset="2"/>
            </a:endParaRPr>
          </a:p>
          <a:p>
            <a:pPr marL="596646" indent="-514350">
              <a:buAutoNum type="alphaLcParenR"/>
            </a:pPr>
            <a:r>
              <a:rPr lang="en-US" dirty="0" smtClean="0">
                <a:sym typeface="Wingdings" pitchFamily="2" charset="2"/>
              </a:rPr>
              <a:t>Determine the rate equation if this was a one step reaction.</a:t>
            </a:r>
          </a:p>
          <a:p>
            <a:pPr marL="596646" indent="-514350">
              <a:buAutoNum type="alphaLcParenR"/>
            </a:pPr>
            <a:endParaRPr lang="en-US" dirty="0" smtClean="0">
              <a:sym typeface="Wingdings" pitchFamily="2" charset="2"/>
            </a:endParaRPr>
          </a:p>
          <a:p>
            <a:pPr marL="596646" indent="-514350">
              <a:buAutoNum type="alphaLcParenR"/>
            </a:pPr>
            <a:r>
              <a:rPr lang="en-US" dirty="0" smtClean="0">
                <a:sym typeface="Wingdings" pitchFamily="2" charset="2"/>
              </a:rPr>
              <a:t>Actual rate equation:  rate = k[N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  <a:r>
              <a:rPr lang="en-US" baseline="-25000" dirty="0" smtClean="0">
                <a:sym typeface="Wingdings" pitchFamily="2" charset="2"/>
              </a:rPr>
              <a:t>5</a:t>
            </a:r>
            <a:r>
              <a:rPr lang="en-US" dirty="0" smtClean="0">
                <a:sym typeface="Wingdings" pitchFamily="2" charset="2"/>
              </a:rPr>
              <a:t>]</a:t>
            </a:r>
          </a:p>
          <a:p>
            <a:pPr marL="596646" indent="-514350">
              <a:buNone/>
            </a:pPr>
            <a:r>
              <a:rPr lang="en-US" dirty="0" smtClean="0">
                <a:sym typeface="Wingdings" pitchFamily="2" charset="2"/>
              </a:rPr>
              <a:t>How many steps are there in the reaction </a:t>
            </a:r>
            <a:r>
              <a:rPr lang="en-US" smtClean="0">
                <a:sym typeface="Wingdings" pitchFamily="2" charset="2"/>
              </a:rPr>
              <a:t>mechanism?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X + 2 Y + 2 Z </a:t>
            </a:r>
            <a:r>
              <a:rPr lang="en-US" dirty="0" smtClean="0">
                <a:sym typeface="Wingdings" pitchFamily="2" charset="2"/>
              </a:rPr>
              <a:t> XY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Z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doubling [X] = no effect</a:t>
            </a: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doubling [Y] = 4 x rate</a:t>
            </a:r>
          </a:p>
          <a:p>
            <a:pPr marL="653796" indent="-571500">
              <a:buAutoNum type="romanLcParenR"/>
            </a:pPr>
            <a:r>
              <a:rPr lang="en-US" dirty="0" smtClean="0">
                <a:sym typeface="Wingdings" pitchFamily="2" charset="2"/>
              </a:rPr>
              <a:t>doubling [Z] = 2 x rate</a:t>
            </a:r>
          </a:p>
          <a:p>
            <a:pPr marL="653796" indent="-571500">
              <a:buNone/>
            </a:pPr>
            <a:endParaRPr lang="en-US" dirty="0" smtClean="0">
              <a:sym typeface="Wingdings" pitchFamily="2" charset="2"/>
            </a:endParaRPr>
          </a:p>
          <a:p>
            <a:pPr marL="653796" indent="-571500">
              <a:buAutoNum type="alphaLcParenR"/>
            </a:pPr>
            <a:r>
              <a:rPr lang="en-US" dirty="0" smtClean="0">
                <a:sym typeface="Wingdings" pitchFamily="2" charset="2"/>
              </a:rPr>
              <a:t>What is the rate law?</a:t>
            </a:r>
          </a:p>
          <a:p>
            <a:pPr marL="653796" indent="-571500">
              <a:buAutoNum type="alphaLcParenR"/>
            </a:pPr>
            <a:r>
              <a:rPr lang="en-US" dirty="0" smtClean="0">
                <a:sym typeface="Wingdings" pitchFamily="2" charset="2"/>
              </a:rPr>
              <a:t>Propose the reactants of the rate determining step?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tennis ball activity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does this activity suggest?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Reactions that require a greater number of particles to collide at the same time will decrease the chances of a successful reaction to occur.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Of all possible chemical reactions, how many would require three particles colliding?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Many reactions take place through multiple two-collision steps at a time, especially when more than two reactants are involved.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Overall:  4 </a:t>
            </a:r>
            <a:r>
              <a:rPr lang="en-US" dirty="0" err="1" smtClean="0"/>
              <a:t>HBr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+ 2 Br</a:t>
            </a:r>
            <a:r>
              <a:rPr lang="en-US" baseline="-25000" dirty="0" smtClean="0">
                <a:sym typeface="Wingdings" pitchFamily="2" charset="2"/>
              </a:rPr>
              <a:t>2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1: 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HOOBr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2:  </a:t>
            </a:r>
            <a:r>
              <a:rPr lang="en-US" dirty="0" err="1" smtClean="0">
                <a:sym typeface="Wingdings" pitchFamily="2" charset="2"/>
              </a:rPr>
              <a:t>HOOBr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 2 </a:t>
            </a:r>
            <a:r>
              <a:rPr lang="en-US" dirty="0" err="1" smtClean="0">
                <a:sym typeface="Wingdings" pitchFamily="2" charset="2"/>
              </a:rPr>
              <a:t>HOBr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3:  (</a:t>
            </a:r>
            <a:r>
              <a:rPr lang="en-US" dirty="0" err="1" smtClean="0">
                <a:sym typeface="Wingdings" pitchFamily="2" charset="2"/>
              </a:rPr>
              <a:t>HOBr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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) x2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2286000"/>
            <a:ext cx="76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Each step of the mechanism is known as an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elementary process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complete series of elementary processes is known as the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reaction mechanism</a:t>
            </a:r>
            <a:r>
              <a:rPr lang="en-US" dirty="0" smtClean="0"/>
              <a:t> of a chemical reaction.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You are not expected to come up with elementary processes!!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each elementary process occurs at different rates, how fast is the overall reaction?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1: 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+ O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HOOBr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2:  </a:t>
            </a:r>
            <a:r>
              <a:rPr lang="en-US" dirty="0" err="1" smtClean="0">
                <a:sym typeface="Wingdings" pitchFamily="2" charset="2"/>
              </a:rPr>
              <a:t>HOOBr</a:t>
            </a:r>
            <a:r>
              <a:rPr lang="en-US" dirty="0" smtClean="0">
                <a:sym typeface="Wingdings" pitchFamily="2" charset="2"/>
              </a:rPr>
              <a:t> +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 2 </a:t>
            </a:r>
            <a:r>
              <a:rPr lang="en-US" dirty="0" err="1" smtClean="0">
                <a:sym typeface="Wingdings" pitchFamily="2" charset="2"/>
              </a:rPr>
              <a:t>HOBr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Step 3:  </a:t>
            </a:r>
            <a:r>
              <a:rPr lang="en-US" dirty="0" smtClean="0">
                <a:sym typeface="Wingdings" pitchFamily="2" charset="2"/>
              </a:rPr>
              <a:t>2 </a:t>
            </a:r>
            <a:r>
              <a:rPr lang="en-US" dirty="0" err="1" smtClean="0">
                <a:sym typeface="Wingdings" pitchFamily="2" charset="2"/>
              </a:rPr>
              <a:t>HOBr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2 </a:t>
            </a:r>
            <a:r>
              <a:rPr lang="en-US" dirty="0" err="1" smtClean="0">
                <a:sym typeface="Wingdings" pitchFamily="2" charset="2"/>
              </a:rPr>
              <a:t>HBr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2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</a:t>
            </a:r>
            <a:r>
              <a:rPr lang="en-US" dirty="0" smtClean="0">
                <a:sym typeface="Wingdings" pitchFamily="2" charset="2"/>
              </a:rPr>
              <a:t>+ </a:t>
            </a:r>
            <a:r>
              <a:rPr lang="en-US" dirty="0" smtClean="0">
                <a:sym typeface="Wingdings" pitchFamily="2" charset="2"/>
              </a:rPr>
              <a:t>2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3276600"/>
            <a:ext cx="950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slow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77462" y="4368225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fast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72400" y="5816025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fast</a:t>
            </a:r>
            <a:endParaRPr lang="en-US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4 </a:t>
            </a:r>
            <a:r>
              <a:rPr lang="en-US" dirty="0" err="1" smtClean="0"/>
              <a:t>HBr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2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 + 2 Br</a:t>
            </a:r>
            <a:r>
              <a:rPr lang="en-US" baseline="-25000" dirty="0" smtClean="0">
                <a:sym typeface="Wingdings" pitchFamily="2" charset="2"/>
              </a:rPr>
              <a:t>2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Potential energy diagram</a:t>
            </a:r>
          </a:p>
          <a:p>
            <a:pPr>
              <a:buNone/>
            </a:pPr>
            <a:endParaRPr lang="en-US" dirty="0" smtClean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342900" y="45339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209800" y="6400800"/>
            <a:ext cx="579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609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Solstice</vt:lpstr>
      <vt:lpstr>Teacher Prep</vt:lpstr>
      <vt:lpstr>Reaction Mechanisms</vt:lpstr>
      <vt:lpstr>Reaction Mechanisms</vt:lpstr>
      <vt:lpstr>Reaction Mechanisms</vt:lpstr>
      <vt:lpstr>Reaction Mechanisms</vt:lpstr>
      <vt:lpstr>Reaction Mechanisms</vt:lpstr>
      <vt:lpstr>Reaction Mechanisms</vt:lpstr>
      <vt:lpstr>Reaction Mechanisms</vt:lpstr>
      <vt:lpstr>Reaction Mechanisms</vt:lpstr>
      <vt:lpstr>Rate Determining Step</vt:lpstr>
      <vt:lpstr>Catalysts</vt:lpstr>
      <vt:lpstr>Catalysts</vt:lpstr>
      <vt:lpstr>RATE LAW FOR ELEMENTARY PROCESSES</vt:lpstr>
      <vt:lpstr>Rate Laws of Elementary Processes</vt:lpstr>
      <vt:lpstr>Example #1</vt:lpstr>
      <vt:lpstr>Example #2</vt:lpstr>
      <vt:lpstr>PREDICTING MECHANISMS</vt:lpstr>
      <vt:lpstr>Predicting Mechanisms</vt:lpstr>
      <vt:lpstr>Example #1b</vt:lpstr>
      <vt:lpstr>Example #2b</vt:lpstr>
      <vt:lpstr>Predicting Mechanisms</vt:lpstr>
      <vt:lpstr>Example #3</vt:lpstr>
      <vt:lpstr>Example #4</vt:lpstr>
      <vt:lpstr>Example #5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Reaction Mechanisms</dc:title>
  <dc:creator>CJB</dc:creator>
  <cp:lastModifiedBy>CJB</cp:lastModifiedBy>
  <cp:revision>42</cp:revision>
  <dcterms:created xsi:type="dcterms:W3CDTF">2010-08-27T16:50:41Z</dcterms:created>
  <dcterms:modified xsi:type="dcterms:W3CDTF">2012-06-27T12:48:29Z</dcterms:modified>
</cp:coreProperties>
</file>