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1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02" y="-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7" Type="http://schemas.openxmlformats.org/officeDocument/2006/relationships/image" Target="../media/image19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6100-775E-440E-AEAF-13D0868410F2}" type="datetimeFigureOut">
              <a:rPr lang="en-CA" smtClean="0"/>
              <a:t>27/02/2013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E650-D979-4414-9801-497E11D0350B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6100-775E-440E-AEAF-13D0868410F2}" type="datetimeFigureOut">
              <a:rPr lang="en-CA" smtClean="0"/>
              <a:t>27/02/2013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E650-D979-4414-9801-497E11D0350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6100-775E-440E-AEAF-13D0868410F2}" type="datetimeFigureOut">
              <a:rPr lang="en-CA" smtClean="0"/>
              <a:t>27/02/2013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E650-D979-4414-9801-497E11D0350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6100-775E-440E-AEAF-13D0868410F2}" type="datetimeFigureOut">
              <a:rPr lang="en-CA" smtClean="0"/>
              <a:t>27/02/2013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E650-D979-4414-9801-497E11D0350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6100-775E-440E-AEAF-13D0868410F2}" type="datetimeFigureOut">
              <a:rPr lang="en-CA" smtClean="0"/>
              <a:t>27/02/2013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E650-D979-4414-9801-497E11D0350B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6100-775E-440E-AEAF-13D0868410F2}" type="datetimeFigureOut">
              <a:rPr lang="en-CA" smtClean="0"/>
              <a:t>27/02/2013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E650-D979-4414-9801-497E11D0350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6100-775E-440E-AEAF-13D0868410F2}" type="datetimeFigureOut">
              <a:rPr lang="en-CA" smtClean="0"/>
              <a:t>27/02/2013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E650-D979-4414-9801-497E11D0350B}" type="slidenum">
              <a:rPr lang="en-CA" smtClean="0"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6100-775E-440E-AEAF-13D0868410F2}" type="datetimeFigureOut">
              <a:rPr lang="en-CA" smtClean="0"/>
              <a:t>27/02/2013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E650-D979-4414-9801-497E11D0350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6100-775E-440E-AEAF-13D0868410F2}" type="datetimeFigureOut">
              <a:rPr lang="en-CA" smtClean="0"/>
              <a:t>27/02/2013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E650-D979-4414-9801-497E11D0350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6100-775E-440E-AEAF-13D0868410F2}" type="datetimeFigureOut">
              <a:rPr lang="en-CA" smtClean="0"/>
              <a:t>27/02/2013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E650-D979-4414-9801-497E11D0350B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6100-775E-440E-AEAF-13D0868410F2}" type="datetimeFigureOut">
              <a:rPr lang="en-CA" smtClean="0"/>
              <a:t>27/02/2013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E650-D979-4414-9801-497E11D0350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2966100-775E-440E-AEAF-13D0868410F2}" type="datetimeFigureOut">
              <a:rPr lang="en-CA" smtClean="0"/>
              <a:t>27/02/2013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13E650-D979-4414-9801-497E11D0350B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_M9khs87xQ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7.emf"/><Relationship Id="rId3" Type="http://schemas.openxmlformats.org/officeDocument/2006/relationships/image" Target="../media/image20.png"/><Relationship Id="rId7" Type="http://schemas.openxmlformats.org/officeDocument/2006/relationships/image" Target="../media/image14.e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9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6.emf"/><Relationship Id="rId5" Type="http://schemas.openxmlformats.org/officeDocument/2006/relationships/image" Target="../media/image13.emf"/><Relationship Id="rId15" Type="http://schemas.openxmlformats.org/officeDocument/2006/relationships/image" Target="../media/image18.e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5.emf"/><Relationship Id="rId1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Ionic and Covalent Bonding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0126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Lewis Structures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HBr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Sulfur dichloride</a:t>
            </a:r>
          </a:p>
          <a:p>
            <a:pPr marL="0" indent="0">
              <a:buNone/>
            </a:pPr>
            <a:r>
              <a:rPr lang="en-US" dirty="0" smtClean="0"/>
              <a:t>Methane (CH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Nitrogen gas</a:t>
            </a:r>
          </a:p>
          <a:p>
            <a:pPr marL="0" indent="0">
              <a:buNone/>
            </a:pPr>
            <a:r>
              <a:rPr lang="en-US" dirty="0" smtClean="0"/>
              <a:t>Ammonia (NH</a:t>
            </a:r>
            <a:r>
              <a:rPr lang="en-US" baseline="-25000" dirty="0"/>
              <a:t>3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Hydrogen cyanide (HCN)</a:t>
            </a:r>
          </a:p>
          <a:p>
            <a:pPr marL="0" indent="0">
              <a:buNone/>
            </a:pPr>
            <a:r>
              <a:rPr lang="en-US" dirty="0" smtClean="0"/>
              <a:t>Formaldehyde (OCH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Challenge Question</a:t>
            </a:r>
          </a:p>
          <a:p>
            <a:pPr marL="0" indent="0">
              <a:buNone/>
            </a:pPr>
            <a:r>
              <a:rPr lang="en-US" dirty="0" smtClean="0"/>
              <a:t>Methanol (H</a:t>
            </a:r>
            <a:r>
              <a:rPr lang="en-US" baseline="-25000" dirty="0" smtClean="0"/>
              <a:t>3</a:t>
            </a:r>
            <a:r>
              <a:rPr lang="en-US" dirty="0" smtClean="0"/>
              <a:t>COH)</a:t>
            </a:r>
            <a:endParaRPr lang="en-US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97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Ionic versus Covalent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8173" y="4757737"/>
            <a:ext cx="3871913" cy="671513"/>
          </a:xfrm>
        </p:spPr>
        <p:txBody>
          <a:bodyPr/>
          <a:lstStyle/>
          <a:p>
            <a:r>
              <a:rPr lang="en-CA" dirty="0" smtClean="0">
                <a:hlinkClick r:id="rId2"/>
              </a:rPr>
              <a:t>Dogs Teaching Chemistry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1026" name="Picture 2" descr="http://i2.squidoocdn.com/resize/squidoo_images/-1/lens18007285_1307217023chemical_reacti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650" y="1658144"/>
            <a:ext cx="3024960" cy="2976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s.wikia.com/ratchet/images/7/75/Hunterj_is_a_Question_mar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010" y="2069306"/>
            <a:ext cx="1154113" cy="115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00125" y="5372100"/>
            <a:ext cx="6786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IONIC BOND </a:t>
            </a:r>
            <a:r>
              <a:rPr lang="en-US" sz="2000" dirty="0" smtClean="0"/>
              <a:t>: Composed of a metal and a non-metal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COVALENT BOND </a:t>
            </a:r>
            <a:r>
              <a:rPr lang="en-US" sz="2000" dirty="0" smtClean="0"/>
              <a:t>: Composed of two non-metals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638286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43463"/>
            <a:ext cx="8229600" cy="1633536"/>
          </a:xfrm>
        </p:spPr>
        <p:txBody>
          <a:bodyPr>
            <a:normAutofit/>
          </a:bodyPr>
          <a:lstStyle/>
          <a:p>
            <a:r>
              <a:rPr lang="en-US" dirty="0" smtClean="0"/>
              <a:t>Metal gives electron to non-metal</a:t>
            </a:r>
          </a:p>
          <a:p>
            <a:r>
              <a:rPr lang="en-US" dirty="0" smtClean="0"/>
              <a:t>A Metal empties its valence shell and shrinks in size</a:t>
            </a:r>
          </a:p>
          <a:p>
            <a:r>
              <a:rPr lang="en-US" dirty="0" smtClean="0"/>
              <a:t>A non-metal fills its valence shell and stays the same size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413" y="1357313"/>
            <a:ext cx="3305175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567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00650"/>
            <a:ext cx="8229600" cy="127635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Both non-metals want an electron</a:t>
            </a:r>
          </a:p>
          <a:p>
            <a:r>
              <a:rPr lang="en-US" dirty="0" smtClean="0"/>
              <a:t>They share their electrons to fill each others shells</a:t>
            </a:r>
          </a:p>
          <a:p>
            <a:r>
              <a:rPr lang="en-US" dirty="0"/>
              <a:t>E</a:t>
            </a:r>
            <a:r>
              <a:rPr lang="en-US" dirty="0" smtClean="0"/>
              <a:t>lectrons that don’t make up the bond are the </a:t>
            </a:r>
            <a:r>
              <a:rPr lang="en-US" dirty="0" smtClean="0">
                <a:solidFill>
                  <a:srgbClr val="FF0000"/>
                </a:solidFill>
              </a:rPr>
              <a:t>LONE PAIRS</a:t>
            </a:r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38" y="1414463"/>
            <a:ext cx="3752850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789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or Covalent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7550" cy="2743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MgCl</a:t>
            </a:r>
            <a:r>
              <a:rPr lang="en-US" sz="4000" baseline="-25000" dirty="0" smtClean="0"/>
              <a:t>2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SO</a:t>
            </a:r>
            <a:r>
              <a:rPr lang="en-US" sz="4000" baseline="-25000" dirty="0" smtClean="0"/>
              <a:t>2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err="1" smtClean="0"/>
              <a:t>HCl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Al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3</a:t>
            </a:r>
          </a:p>
          <a:p>
            <a:pPr marL="0" indent="0">
              <a:buNone/>
            </a:pPr>
            <a:r>
              <a:rPr lang="en-US" sz="4000" dirty="0" smtClean="0"/>
              <a:t>O</a:t>
            </a:r>
            <a:r>
              <a:rPr lang="en-US" sz="4000" baseline="-25000" dirty="0" smtClean="0"/>
              <a:t>2</a:t>
            </a:r>
            <a:endParaRPr lang="en-US" sz="4000" baseline="30000" dirty="0" smtClean="0"/>
          </a:p>
          <a:p>
            <a:pPr marL="0" indent="0">
              <a:buNone/>
            </a:pPr>
            <a:r>
              <a:rPr lang="en-US" sz="4000" dirty="0" smtClean="0"/>
              <a:t>K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S</a:t>
            </a:r>
          </a:p>
          <a:p>
            <a:pPr marL="0" indent="0">
              <a:buNone/>
            </a:pPr>
            <a:r>
              <a:rPr lang="en-US" sz="4000" dirty="0" smtClean="0"/>
              <a:t>NaNO</a:t>
            </a:r>
            <a:r>
              <a:rPr lang="en-US" sz="4000" baseline="-25000" dirty="0" smtClean="0"/>
              <a:t>3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52887" y="1576388"/>
            <a:ext cx="3257550" cy="44529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000" dirty="0" smtClean="0"/>
              <a:t>Ionic</a:t>
            </a:r>
          </a:p>
          <a:p>
            <a:pPr marL="0" indent="0">
              <a:buFont typeface="Arial" pitchFamily="34" charset="0"/>
              <a:buNone/>
            </a:pPr>
            <a:r>
              <a:rPr lang="en-US" sz="4000" dirty="0" smtClean="0"/>
              <a:t>Covalent</a:t>
            </a:r>
          </a:p>
          <a:p>
            <a:pPr marL="0" indent="0">
              <a:buFont typeface="Arial" pitchFamily="34" charset="0"/>
              <a:buNone/>
            </a:pPr>
            <a:r>
              <a:rPr lang="en-US" sz="4000" dirty="0" smtClean="0"/>
              <a:t>Covalent</a:t>
            </a:r>
          </a:p>
          <a:p>
            <a:pPr marL="0" indent="0">
              <a:buFont typeface="Arial" pitchFamily="34" charset="0"/>
              <a:buNone/>
            </a:pPr>
            <a:r>
              <a:rPr lang="en-US" sz="4000" dirty="0" smtClean="0"/>
              <a:t>Ionic</a:t>
            </a:r>
          </a:p>
          <a:p>
            <a:pPr marL="0" indent="0">
              <a:buFont typeface="Arial" pitchFamily="34" charset="0"/>
              <a:buNone/>
            </a:pPr>
            <a:r>
              <a:rPr lang="en-US" sz="4000" dirty="0" smtClean="0"/>
              <a:t>Covalent</a:t>
            </a:r>
          </a:p>
          <a:p>
            <a:pPr marL="0" indent="0">
              <a:buFont typeface="Arial" pitchFamily="34" charset="0"/>
              <a:buNone/>
            </a:pPr>
            <a:r>
              <a:rPr lang="en-US" sz="4000" dirty="0" smtClean="0"/>
              <a:t>Ionic</a:t>
            </a:r>
          </a:p>
          <a:p>
            <a:pPr marL="0" indent="0">
              <a:buFont typeface="Arial" pitchFamily="34" charset="0"/>
              <a:buNone/>
            </a:pPr>
            <a:r>
              <a:rPr lang="en-US" sz="4000" dirty="0" smtClean="0"/>
              <a:t>Ionic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340594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Ionic Bonding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6451"/>
            <a:ext cx="8229600" cy="16716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Always make sure the charges add up to be neutral</a:t>
            </a:r>
          </a:p>
          <a:p>
            <a:endParaRPr lang="en-US" dirty="0" smtClean="0"/>
          </a:p>
          <a:p>
            <a:r>
              <a:rPr lang="en-US" dirty="0" smtClean="0"/>
              <a:t>Think of ionic formulas as a ratio between the metal and the non-metal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2378867" y="3577292"/>
            <a:ext cx="957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</a:t>
            </a:r>
            <a:r>
              <a:rPr lang="en-US" sz="2800" baseline="30000" dirty="0" smtClean="0"/>
              <a:t>2+</a:t>
            </a:r>
            <a:endParaRPr lang="en-CA" sz="2800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5912643" y="3578272"/>
            <a:ext cx="957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Cl</a:t>
            </a:r>
            <a:r>
              <a:rPr lang="en-US" sz="2800" baseline="30000" dirty="0" smtClean="0"/>
              <a:t>-</a:t>
            </a:r>
            <a:endParaRPr lang="en-CA" sz="28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4955380" y="3572856"/>
            <a:ext cx="957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Cl</a:t>
            </a:r>
            <a:r>
              <a:rPr lang="en-US" sz="2800" baseline="30000" dirty="0" smtClean="0"/>
              <a:t>-</a:t>
            </a:r>
            <a:endParaRPr lang="en-CA" sz="2800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3455190" y="5341010"/>
            <a:ext cx="1685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CaCl</a:t>
            </a:r>
            <a:r>
              <a:rPr lang="en-US" sz="4000" baseline="-25000" dirty="0" smtClean="0"/>
              <a:t>2</a:t>
            </a:r>
            <a:endParaRPr lang="en-CA" sz="40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2378867" y="4205286"/>
            <a:ext cx="957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</a:t>
            </a:r>
            <a:endParaRPr lang="en-CA" sz="2800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5217318" y="4205286"/>
            <a:ext cx="957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</a:t>
            </a:r>
            <a:endParaRPr lang="en-CA" sz="2800" baseline="30000" dirty="0"/>
          </a:p>
        </p:txBody>
      </p:sp>
      <p:pic>
        <p:nvPicPr>
          <p:cNvPr id="4098" name="Picture 2" descr="http://pages.ramaz.org/2015/KayeJ/Mitzvah%20Fair/arr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79827">
            <a:off x="2778805" y="4572957"/>
            <a:ext cx="1114650" cy="861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pages.ramaz.org/2015/KayeJ/Mitzvah%20Fair/arr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68937">
            <a:off x="4717031" y="4595531"/>
            <a:ext cx="1114650" cy="861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64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212479"/>
              </p:ext>
            </p:extLst>
          </p:nvPr>
        </p:nvGraphicFramePr>
        <p:xfrm>
          <a:off x="5227513" y="4248150"/>
          <a:ext cx="2059112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CS ChemDraw Drawing" r:id="rId3" imgW="1130394" imgH="729551" progId="ChemDraw.Document.6.0">
                  <p:embed/>
                </p:oleObj>
              </mc:Choice>
              <mc:Fallback>
                <p:oleObj name="CS ChemDraw Drawing" r:id="rId3" imgW="1130394" imgH="72955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27513" y="4248150"/>
                        <a:ext cx="2059112" cy="1330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271302"/>
              </p:ext>
            </p:extLst>
          </p:nvPr>
        </p:nvGraphicFramePr>
        <p:xfrm>
          <a:off x="4780862" y="2466975"/>
          <a:ext cx="2653401" cy="132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CS ChemDraw Drawing" r:id="rId5" imgW="1465816" imgH="729551" progId="ChemDraw.Document.6.0">
                  <p:embed/>
                </p:oleObj>
              </mc:Choice>
              <mc:Fallback>
                <p:oleObj name="CS ChemDraw Drawing" r:id="rId5" imgW="1465816" imgH="72955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80862" y="2466975"/>
                        <a:ext cx="2653401" cy="1322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Covalent Bonding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Lewis Structures</a:t>
            </a:r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8" y="2466975"/>
            <a:ext cx="57245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4248150"/>
            <a:ext cx="542925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554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701437"/>
              </p:ext>
            </p:extLst>
          </p:nvPr>
        </p:nvGraphicFramePr>
        <p:xfrm>
          <a:off x="5170487" y="2601118"/>
          <a:ext cx="1943171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S ChemDraw Drawing" r:id="rId3" imgW="1060234" imgH="568179" progId="ChemDraw.Document.6.0">
                  <p:embed/>
                </p:oleObj>
              </mc:Choice>
              <mc:Fallback>
                <p:oleObj name="CS ChemDraw Drawing" r:id="rId3" imgW="1060234" imgH="56817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70487" y="2601118"/>
                        <a:ext cx="1943171" cy="104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Lewis Structures and Multiple Bonds</a:t>
            </a:r>
            <a:endParaRPr lang="en-C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4" y="2371725"/>
            <a:ext cx="6567485" cy="150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84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05803">
            <a:off x="6600203" y="5329435"/>
            <a:ext cx="573385" cy="934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05803">
            <a:off x="6276655" y="4906188"/>
            <a:ext cx="518582" cy="7290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05803">
            <a:off x="6914208" y="4164625"/>
            <a:ext cx="573385" cy="934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05803">
            <a:off x="7279351" y="4687866"/>
            <a:ext cx="573385" cy="9342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Lewis Structure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00575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Creating CO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Determine valence of all atoms </a:t>
            </a:r>
          </a:p>
          <a:p>
            <a:r>
              <a:rPr lang="en-US" dirty="0" smtClean="0"/>
              <a:t>Determine number of electrons required to fill the valence shell</a:t>
            </a:r>
          </a:p>
          <a:p>
            <a:pPr lvl="1"/>
            <a:r>
              <a:rPr lang="en-US" dirty="0" smtClean="0"/>
              <a:t>This gives the number of bonds</a:t>
            </a:r>
          </a:p>
          <a:p>
            <a:r>
              <a:rPr lang="en-US" dirty="0" smtClean="0"/>
              <a:t>Place the atom requiring the most bonds in the </a:t>
            </a:r>
            <a:r>
              <a:rPr lang="en-US" dirty="0" err="1" smtClean="0"/>
              <a:t>centre</a:t>
            </a:r>
            <a:endParaRPr lang="en-US" dirty="0" smtClean="0"/>
          </a:p>
          <a:p>
            <a:r>
              <a:rPr lang="en-US" dirty="0" smtClean="0"/>
              <a:t>Include the surrounding valence electrons</a:t>
            </a:r>
          </a:p>
          <a:p>
            <a:r>
              <a:rPr lang="en-US" dirty="0" smtClean="0"/>
              <a:t>Include the surrounding atoms with valence electrons</a:t>
            </a:r>
          </a:p>
          <a:p>
            <a:r>
              <a:rPr lang="en-US" dirty="0" smtClean="0"/>
              <a:t>Connect unpaired electrons</a:t>
            </a:r>
          </a:p>
          <a:p>
            <a:r>
              <a:rPr lang="en-US" dirty="0" smtClean="0"/>
              <a:t>All atoms should have 8 electrons (2 if hydrogen)</a:t>
            </a:r>
            <a:endParaRPr lang="en-CA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258699"/>
              </p:ext>
            </p:extLst>
          </p:nvPr>
        </p:nvGraphicFramePr>
        <p:xfrm>
          <a:off x="6170612" y="1852612"/>
          <a:ext cx="2007412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CS ChemDraw Drawing" r:id="rId4" imgW="974962" imgH="293550" progId="ChemDraw.Document.6.0">
                  <p:embed/>
                </p:oleObj>
              </mc:Choice>
              <mc:Fallback>
                <p:oleObj name="CS ChemDraw Drawing" r:id="rId4" imgW="974962" imgH="29355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70612" y="1852612"/>
                        <a:ext cx="2007412" cy="604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279395"/>
              </p:ext>
            </p:extLst>
          </p:nvPr>
        </p:nvGraphicFramePr>
        <p:xfrm>
          <a:off x="6203946" y="2652713"/>
          <a:ext cx="1554165" cy="619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CS ChemDraw Drawing" r:id="rId6" imgW="735876" imgH="293550" progId="ChemDraw.Document.6.0">
                  <p:embed/>
                </p:oleObj>
              </mc:Choice>
              <mc:Fallback>
                <p:oleObj name="CS ChemDraw Drawing" r:id="rId6" imgW="735876" imgH="29355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203946" y="2652713"/>
                        <a:ext cx="1554165" cy="619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793159"/>
              </p:ext>
            </p:extLst>
          </p:nvPr>
        </p:nvGraphicFramePr>
        <p:xfrm>
          <a:off x="6691311" y="3643312"/>
          <a:ext cx="638175" cy="1906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CS ChemDraw Drawing" r:id="rId8" imgW="133575" imgH="398969" progId="ChemDraw.Document.6.0">
                  <p:embed/>
                </p:oleObj>
              </mc:Choice>
              <mc:Fallback>
                <p:oleObj name="CS ChemDraw Drawing" r:id="rId8" imgW="133575" imgH="39896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691311" y="3643312"/>
                        <a:ext cx="638175" cy="19069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120808"/>
              </p:ext>
            </p:extLst>
          </p:nvPr>
        </p:nvGraphicFramePr>
        <p:xfrm>
          <a:off x="7056775" y="4106042"/>
          <a:ext cx="105172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CS ChemDraw Drawing" r:id="rId10" imgW="252578" imgH="257329" progId="ChemDraw.Document.6.0">
                  <p:embed/>
                </p:oleObj>
              </mc:Choice>
              <mc:Fallback>
                <p:oleObj name="CS ChemDraw Drawing" r:id="rId10" imgW="252578" imgH="25732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056775" y="4106042"/>
                        <a:ext cx="1051720" cy="1071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322064"/>
              </p:ext>
            </p:extLst>
          </p:nvPr>
        </p:nvGraphicFramePr>
        <p:xfrm>
          <a:off x="5868627" y="5266412"/>
          <a:ext cx="1065746" cy="1085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CS ChemDraw Drawing" r:id="rId12" imgW="252578" imgH="257329" progId="ChemDraw.Document.6.0">
                  <p:embed/>
                </p:oleObj>
              </mc:Choice>
              <mc:Fallback>
                <p:oleObj name="CS ChemDraw Drawing" r:id="rId12" imgW="252578" imgH="25732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868627" y="5266412"/>
                        <a:ext cx="1065746" cy="10858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990255"/>
              </p:ext>
            </p:extLst>
          </p:nvPr>
        </p:nvGraphicFramePr>
        <p:xfrm>
          <a:off x="6447494" y="4637762"/>
          <a:ext cx="1171576" cy="1171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CS ChemDraw Drawing" r:id="rId14" imgW="228022" imgH="228137" progId="ChemDraw.Document.6.0">
                  <p:embed/>
                </p:oleObj>
              </mc:Choice>
              <mc:Fallback>
                <p:oleObj name="CS ChemDraw Drawing" r:id="rId14" imgW="228022" imgH="22813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447494" y="4637762"/>
                        <a:ext cx="1171576" cy="1171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33877"/>
              </p:ext>
            </p:extLst>
          </p:nvPr>
        </p:nvGraphicFramePr>
        <p:xfrm>
          <a:off x="5846521" y="4091849"/>
          <a:ext cx="2230646" cy="2250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CS ChemDraw Drawing" r:id="rId16" imgW="532950" imgH="537635" progId="ChemDraw.Document.6.0">
                  <p:embed/>
                </p:oleObj>
              </mc:Choice>
              <mc:Fallback>
                <p:oleObj name="CS ChemDraw Drawing" r:id="rId16" imgW="532950" imgH="53763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846521" y="4091849"/>
                        <a:ext cx="2230646" cy="2250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163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167</TotalTime>
  <Words>236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Clarity</vt:lpstr>
      <vt:lpstr>CS ChemDraw Drawing</vt:lpstr>
      <vt:lpstr>Ionic and Covalent Bonding</vt:lpstr>
      <vt:lpstr>Ionic versus Covalent </vt:lpstr>
      <vt:lpstr>Ionic Bonds</vt:lpstr>
      <vt:lpstr>Covalent Bonds</vt:lpstr>
      <vt:lpstr>Ionic or Covalent</vt:lpstr>
      <vt:lpstr>Representing Ionic Bonding</vt:lpstr>
      <vt:lpstr>Representing Covalent Bonding</vt:lpstr>
      <vt:lpstr>Lewis Structures and Multiple Bonds</vt:lpstr>
      <vt:lpstr>Creating a Lewis Structure</vt:lpstr>
      <vt:lpstr>Practice Lewis Structures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Ionic and Covalent Bonding</dc:title>
  <dc:creator>User</dc:creator>
  <cp:lastModifiedBy>User</cp:lastModifiedBy>
  <cp:revision>21</cp:revision>
  <dcterms:created xsi:type="dcterms:W3CDTF">2013-02-28T02:29:18Z</dcterms:created>
  <dcterms:modified xsi:type="dcterms:W3CDTF">2013-02-28T05:17:02Z</dcterms:modified>
</cp:coreProperties>
</file>